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1944" r:id="rId2"/>
    <p:sldId id="1976" r:id="rId3"/>
    <p:sldId id="1963" r:id="rId4"/>
    <p:sldId id="1962" r:id="rId5"/>
    <p:sldId id="1954" r:id="rId6"/>
    <p:sldId id="1974" r:id="rId7"/>
    <p:sldId id="1966" r:id="rId8"/>
    <p:sldId id="1967" r:id="rId9"/>
    <p:sldId id="1968" r:id="rId10"/>
    <p:sldId id="1969" r:id="rId11"/>
    <p:sldId id="1970" r:id="rId12"/>
    <p:sldId id="1946" r:id="rId13"/>
    <p:sldId id="1980" r:id="rId14"/>
    <p:sldId id="1949" r:id="rId15"/>
    <p:sldId id="1979" r:id="rId16"/>
    <p:sldId id="1950" r:id="rId17"/>
    <p:sldId id="1981" r:id="rId18"/>
    <p:sldId id="1972" r:id="rId19"/>
    <p:sldId id="1977" r:id="rId20"/>
    <p:sldId id="1948" r:id="rId21"/>
    <p:sldId id="1978" r:id="rId22"/>
    <p:sldId id="1975" r:id="rId23"/>
    <p:sldId id="1945" r:id="rId24"/>
  </p:sldIdLst>
  <p:sldSz cx="9144000" cy="6858000" type="screen4x3"/>
  <p:notesSz cx="6858000" cy="9661525"/>
  <p:custShowLst>
    <p:custShow name="Mustermann1" id="0">
      <p:sldLst/>
    </p:custShow>
  </p:custShowLst>
  <p:custDataLst>
    <p:tags r:id="rId27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orient="horz" pos="3867">
          <p15:clr>
            <a:srgbClr val="A4A3A4"/>
          </p15:clr>
        </p15:guide>
        <p15:guide id="3" orient="horz" pos="801">
          <p15:clr>
            <a:srgbClr val="A4A3A4"/>
          </p15:clr>
        </p15:guide>
        <p15:guide id="4" orient="horz" pos="534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orient="horz" pos="4121">
          <p15:clr>
            <a:srgbClr val="A4A3A4"/>
          </p15:clr>
        </p15:guide>
        <p15:guide id="7" orient="horz" pos="702">
          <p15:clr>
            <a:srgbClr val="A4A3A4"/>
          </p15:clr>
        </p15:guide>
        <p15:guide id="8" orient="horz" pos="1092">
          <p15:clr>
            <a:srgbClr val="A4A3A4"/>
          </p15:clr>
        </p15:guide>
        <p15:guide id="9" pos="5447">
          <p15:clr>
            <a:srgbClr val="A4A3A4"/>
          </p15:clr>
        </p15:guide>
        <p15:guide id="10" pos="2955">
          <p15:clr>
            <a:srgbClr val="A4A3A4"/>
          </p15:clr>
        </p15:guide>
        <p15:guide id="11" pos="367">
          <p15:clr>
            <a:srgbClr val="A4A3A4"/>
          </p15:clr>
        </p15:guide>
        <p15:guide id="12" pos="1394">
          <p15:clr>
            <a:srgbClr val="A4A3A4"/>
          </p15:clr>
        </p15:guide>
        <p15:guide id="13" pos="13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FF3300"/>
    <a:srgbClr val="00377E"/>
    <a:srgbClr val="800000"/>
    <a:srgbClr val="990000"/>
    <a:srgbClr val="CC00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2" autoAdjust="0"/>
    <p:restoredTop sz="94626" autoAdjust="0"/>
  </p:normalViewPr>
  <p:slideViewPr>
    <p:cSldViewPr snapToGrid="0" showGuides="1">
      <p:cViewPr varScale="1">
        <p:scale>
          <a:sx n="145" d="100"/>
          <a:sy n="145" d="100"/>
        </p:scale>
        <p:origin x="2130" y="120"/>
      </p:cViewPr>
      <p:guideLst>
        <p:guide orient="horz" pos="119"/>
        <p:guide orient="horz" pos="3867"/>
        <p:guide orient="horz" pos="801"/>
        <p:guide orient="horz" pos="534"/>
        <p:guide orient="horz" pos="703"/>
        <p:guide orient="horz" pos="4121"/>
        <p:guide orient="horz" pos="702"/>
        <p:guide orient="horz" pos="1092"/>
        <p:guide pos="5447"/>
        <p:guide pos="2955"/>
        <p:guide pos="367"/>
        <p:guide pos="1394"/>
        <p:guide pos="1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0" d="100"/>
          <a:sy n="110" d="100"/>
        </p:scale>
        <p:origin x="5268" y="126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99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999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5893249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57087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80715932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217A189-E2FB-3F4B-ABCD-C8FBBA962B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57087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415450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45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9BF1D72-C7DA-844D-9D02-3A0622DC17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17087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1576585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4035B5A-D131-9E43-8819-54D8C7C5F6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A824A7B-3A0B-A54A-AD70-3A727E9C65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45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1B37D4C-618B-A04F-93D5-96AD3167BFE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17087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08082518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BFC69AB-ADCF-E041-BB63-A5BB6D80C4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5129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792184-303E-1043-881E-83B8E52211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2868" y="3411105"/>
            <a:ext cx="1093612" cy="101350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76058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BFC69AB-ADCF-E041-BB63-A5BB6D80C4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BFC69AB-ADCF-E041-BB63-A5BB6D80C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FADCD90-1538-794F-94D7-D1B6833F7F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9807" y="3503148"/>
            <a:ext cx="1154458" cy="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41426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0" name="Picture 64" descr="Fotolia_2596290_XL duplex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" b="119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8" name="Abgerundetes Rechteck 2"/>
          <p:cNvSpPr/>
          <p:nvPr userDrawn="1"/>
        </p:nvSpPr>
        <p:spPr bwMode="auto">
          <a:xfrm>
            <a:off x="7024687" y="5947200"/>
            <a:ext cx="2119313" cy="910800"/>
          </a:xfrm>
          <a:custGeom>
            <a:avLst/>
            <a:gdLst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632783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2632783 w 2632783"/>
              <a:gd name="connsiteY0" fmla="*/ 867082 h 1260000"/>
              <a:gd name="connsiteX1" fmla="*/ 2239865 w 2632783"/>
              <a:gd name="connsiteY1" fmla="*/ 1260000 h 1260000"/>
              <a:gd name="connsiteX2" fmla="*/ 392918 w 2632783"/>
              <a:gd name="connsiteY2" fmla="*/ 1260000 h 1260000"/>
              <a:gd name="connsiteX3" fmla="*/ 0 w 2632783"/>
              <a:gd name="connsiteY3" fmla="*/ 867082 h 1260000"/>
              <a:gd name="connsiteX4" fmla="*/ 0 w 2632783"/>
              <a:gd name="connsiteY4" fmla="*/ 392918 h 1260000"/>
              <a:gd name="connsiteX5" fmla="*/ 392918 w 2632783"/>
              <a:gd name="connsiteY5" fmla="*/ 0 h 1260000"/>
              <a:gd name="connsiteX6" fmla="*/ 2239865 w 2632783"/>
              <a:gd name="connsiteY6" fmla="*/ 0 h 1260000"/>
              <a:gd name="connsiteX7" fmla="*/ 2499140 w 2632783"/>
              <a:gd name="connsiteY7" fmla="*/ 484358 h 1260000"/>
              <a:gd name="connsiteX0" fmla="*/ 2239865 w 2499140"/>
              <a:gd name="connsiteY0" fmla="*/ 1260000 h 1260000"/>
              <a:gd name="connsiteX1" fmla="*/ 392918 w 2499140"/>
              <a:gd name="connsiteY1" fmla="*/ 1260000 h 1260000"/>
              <a:gd name="connsiteX2" fmla="*/ 0 w 2499140"/>
              <a:gd name="connsiteY2" fmla="*/ 867082 h 1260000"/>
              <a:gd name="connsiteX3" fmla="*/ 0 w 2499140"/>
              <a:gd name="connsiteY3" fmla="*/ 392918 h 1260000"/>
              <a:gd name="connsiteX4" fmla="*/ 392918 w 2499140"/>
              <a:gd name="connsiteY4" fmla="*/ 0 h 1260000"/>
              <a:gd name="connsiteX5" fmla="*/ 2239865 w 2499140"/>
              <a:gd name="connsiteY5" fmla="*/ 0 h 1260000"/>
              <a:gd name="connsiteX6" fmla="*/ 2499140 w 2499140"/>
              <a:gd name="connsiteY6" fmla="*/ 484358 h 1260000"/>
              <a:gd name="connsiteX0" fmla="*/ 2239865 w 2239865"/>
              <a:gd name="connsiteY0" fmla="*/ 1260000 h 1260000"/>
              <a:gd name="connsiteX1" fmla="*/ 392918 w 2239865"/>
              <a:gd name="connsiteY1" fmla="*/ 1260000 h 1260000"/>
              <a:gd name="connsiteX2" fmla="*/ 0 w 2239865"/>
              <a:gd name="connsiteY2" fmla="*/ 867082 h 1260000"/>
              <a:gd name="connsiteX3" fmla="*/ 0 w 2239865"/>
              <a:gd name="connsiteY3" fmla="*/ 392918 h 1260000"/>
              <a:gd name="connsiteX4" fmla="*/ 392918 w 2239865"/>
              <a:gd name="connsiteY4" fmla="*/ 0 h 1260000"/>
              <a:gd name="connsiteX5" fmla="*/ 2239865 w 2239865"/>
              <a:gd name="connsiteY5" fmla="*/ 0 h 1260000"/>
              <a:gd name="connsiteX0" fmla="*/ 2239865 w 2239865"/>
              <a:gd name="connsiteY0" fmla="*/ 1260000 h 1260000"/>
              <a:gd name="connsiteX1" fmla="*/ 0 w 2239865"/>
              <a:gd name="connsiteY1" fmla="*/ 867082 h 1260000"/>
              <a:gd name="connsiteX2" fmla="*/ 0 w 2239865"/>
              <a:gd name="connsiteY2" fmla="*/ 392918 h 1260000"/>
              <a:gd name="connsiteX3" fmla="*/ 392918 w 2239865"/>
              <a:gd name="connsiteY3" fmla="*/ 0 h 1260000"/>
              <a:gd name="connsiteX4" fmla="*/ 2239865 w 2239865"/>
              <a:gd name="connsiteY4" fmla="*/ 0 h 1260000"/>
              <a:gd name="connsiteX0" fmla="*/ 2239865 w 2239865"/>
              <a:gd name="connsiteY0" fmla="*/ 894240 h 894240"/>
              <a:gd name="connsiteX1" fmla="*/ 0 w 2239865"/>
              <a:gd name="connsiteY1" fmla="*/ 867082 h 894240"/>
              <a:gd name="connsiteX2" fmla="*/ 0 w 2239865"/>
              <a:gd name="connsiteY2" fmla="*/ 392918 h 894240"/>
              <a:gd name="connsiteX3" fmla="*/ 392918 w 2239865"/>
              <a:gd name="connsiteY3" fmla="*/ 0 h 894240"/>
              <a:gd name="connsiteX4" fmla="*/ 2239865 w 2239865"/>
              <a:gd name="connsiteY4" fmla="*/ 0 h 894240"/>
              <a:gd name="connsiteX0" fmla="*/ 2253933 w 2253933"/>
              <a:gd name="connsiteY0" fmla="*/ 873139 h 873139"/>
              <a:gd name="connsiteX1" fmla="*/ 0 w 2253933"/>
              <a:gd name="connsiteY1" fmla="*/ 867082 h 873139"/>
              <a:gd name="connsiteX2" fmla="*/ 0 w 2253933"/>
              <a:gd name="connsiteY2" fmla="*/ 392918 h 873139"/>
              <a:gd name="connsiteX3" fmla="*/ 392918 w 2253933"/>
              <a:gd name="connsiteY3" fmla="*/ 0 h 873139"/>
              <a:gd name="connsiteX4" fmla="*/ 2239865 w 2253933"/>
              <a:gd name="connsiteY4" fmla="*/ 0 h 873139"/>
              <a:gd name="connsiteX0" fmla="*/ 2253933 w 2253933"/>
              <a:gd name="connsiteY0" fmla="*/ 873139 h 909285"/>
              <a:gd name="connsiteX1" fmla="*/ 0 w 2253933"/>
              <a:gd name="connsiteY1" fmla="*/ 909285 h 909285"/>
              <a:gd name="connsiteX2" fmla="*/ 0 w 2253933"/>
              <a:gd name="connsiteY2" fmla="*/ 392918 h 909285"/>
              <a:gd name="connsiteX3" fmla="*/ 392918 w 2253933"/>
              <a:gd name="connsiteY3" fmla="*/ 0 h 909285"/>
              <a:gd name="connsiteX4" fmla="*/ 2239865 w 2253933"/>
              <a:gd name="connsiteY4" fmla="*/ 0 h 909285"/>
              <a:gd name="connsiteX0" fmla="*/ 2113256 w 2239865"/>
              <a:gd name="connsiteY0" fmla="*/ 922376 h 922376"/>
              <a:gd name="connsiteX1" fmla="*/ 0 w 2239865"/>
              <a:gd name="connsiteY1" fmla="*/ 909285 h 922376"/>
              <a:gd name="connsiteX2" fmla="*/ 0 w 2239865"/>
              <a:gd name="connsiteY2" fmla="*/ 392918 h 922376"/>
              <a:gd name="connsiteX3" fmla="*/ 392918 w 2239865"/>
              <a:gd name="connsiteY3" fmla="*/ 0 h 922376"/>
              <a:gd name="connsiteX4" fmla="*/ 2239865 w 2239865"/>
              <a:gd name="connsiteY4" fmla="*/ 0 h 922376"/>
              <a:gd name="connsiteX0" fmla="*/ 2113256 w 2113256"/>
              <a:gd name="connsiteY0" fmla="*/ 922376 h 922376"/>
              <a:gd name="connsiteX1" fmla="*/ 0 w 2113256"/>
              <a:gd name="connsiteY1" fmla="*/ 909285 h 922376"/>
              <a:gd name="connsiteX2" fmla="*/ 0 w 2113256"/>
              <a:gd name="connsiteY2" fmla="*/ 392918 h 922376"/>
              <a:gd name="connsiteX3" fmla="*/ 392918 w 2113256"/>
              <a:gd name="connsiteY3" fmla="*/ 0 h 922376"/>
              <a:gd name="connsiteX4" fmla="*/ 2099188 w 2113256"/>
              <a:gd name="connsiteY4" fmla="*/ 0 h 922376"/>
              <a:gd name="connsiteX0" fmla="*/ 2113256 w 2148425"/>
              <a:gd name="connsiteY0" fmla="*/ 922376 h 922376"/>
              <a:gd name="connsiteX1" fmla="*/ 0 w 2148425"/>
              <a:gd name="connsiteY1" fmla="*/ 909285 h 922376"/>
              <a:gd name="connsiteX2" fmla="*/ 0 w 2148425"/>
              <a:gd name="connsiteY2" fmla="*/ 392918 h 922376"/>
              <a:gd name="connsiteX3" fmla="*/ 392918 w 2148425"/>
              <a:gd name="connsiteY3" fmla="*/ 0 h 922376"/>
              <a:gd name="connsiteX4" fmla="*/ 2148425 w 2148425"/>
              <a:gd name="connsiteY4" fmla="*/ 0 h 922376"/>
              <a:gd name="connsiteX0" fmla="*/ 2113256 w 2113256"/>
              <a:gd name="connsiteY0" fmla="*/ 936444 h 936444"/>
              <a:gd name="connsiteX1" fmla="*/ 0 w 2113256"/>
              <a:gd name="connsiteY1" fmla="*/ 923353 h 936444"/>
              <a:gd name="connsiteX2" fmla="*/ 0 w 2113256"/>
              <a:gd name="connsiteY2" fmla="*/ 406986 h 936444"/>
              <a:gd name="connsiteX3" fmla="*/ 392918 w 2113256"/>
              <a:gd name="connsiteY3" fmla="*/ 14068 h 936444"/>
              <a:gd name="connsiteX4" fmla="*/ 2085120 w 2113256"/>
              <a:gd name="connsiteY4" fmla="*/ 0 h 936444"/>
              <a:gd name="connsiteX0" fmla="*/ 2113256 w 2127323"/>
              <a:gd name="connsiteY0" fmla="*/ 936444 h 936444"/>
              <a:gd name="connsiteX1" fmla="*/ 0 w 2127323"/>
              <a:gd name="connsiteY1" fmla="*/ 923353 h 936444"/>
              <a:gd name="connsiteX2" fmla="*/ 0 w 2127323"/>
              <a:gd name="connsiteY2" fmla="*/ 406986 h 936444"/>
              <a:gd name="connsiteX3" fmla="*/ 392918 w 2127323"/>
              <a:gd name="connsiteY3" fmla="*/ 14068 h 936444"/>
              <a:gd name="connsiteX4" fmla="*/ 2127323 w 2127323"/>
              <a:gd name="connsiteY4" fmla="*/ 0 h 936444"/>
              <a:gd name="connsiteX0" fmla="*/ 2134357 w 2134357"/>
              <a:gd name="connsiteY0" fmla="*/ 915343 h 923353"/>
              <a:gd name="connsiteX1" fmla="*/ 0 w 2134357"/>
              <a:gd name="connsiteY1" fmla="*/ 923353 h 923353"/>
              <a:gd name="connsiteX2" fmla="*/ 0 w 2134357"/>
              <a:gd name="connsiteY2" fmla="*/ 406986 h 923353"/>
              <a:gd name="connsiteX3" fmla="*/ 392918 w 2134357"/>
              <a:gd name="connsiteY3" fmla="*/ 14068 h 923353"/>
              <a:gd name="connsiteX4" fmla="*/ 2127323 w 2134357"/>
              <a:gd name="connsiteY4" fmla="*/ 0 h 923353"/>
              <a:gd name="connsiteX0" fmla="*/ 2134357 w 2134357"/>
              <a:gd name="connsiteY0" fmla="*/ 901275 h 909285"/>
              <a:gd name="connsiteX1" fmla="*/ 0 w 2134357"/>
              <a:gd name="connsiteY1" fmla="*/ 909285 h 909285"/>
              <a:gd name="connsiteX2" fmla="*/ 0 w 2134357"/>
              <a:gd name="connsiteY2" fmla="*/ 392918 h 909285"/>
              <a:gd name="connsiteX3" fmla="*/ 392918 w 2134357"/>
              <a:gd name="connsiteY3" fmla="*/ 0 h 909285"/>
              <a:gd name="connsiteX4" fmla="*/ 2132119 w 2134357"/>
              <a:gd name="connsiteY4" fmla="*/ 219 h 909285"/>
              <a:gd name="connsiteX0" fmla="*/ 2134357 w 2134357"/>
              <a:gd name="connsiteY0" fmla="*/ 910800 h 910800"/>
              <a:gd name="connsiteX1" fmla="*/ 0 w 2134357"/>
              <a:gd name="connsiteY1" fmla="*/ 909285 h 910800"/>
              <a:gd name="connsiteX2" fmla="*/ 0 w 2134357"/>
              <a:gd name="connsiteY2" fmla="*/ 392918 h 910800"/>
              <a:gd name="connsiteX3" fmla="*/ 392918 w 2134357"/>
              <a:gd name="connsiteY3" fmla="*/ 0 h 910800"/>
              <a:gd name="connsiteX4" fmla="*/ 2132119 w 2134357"/>
              <a:gd name="connsiteY4" fmla="*/ 219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357" h="910800">
                <a:moveTo>
                  <a:pt x="2134357" y="910800"/>
                </a:moveTo>
                <a:lnTo>
                  <a:pt x="0" y="909285"/>
                </a:lnTo>
                <a:lnTo>
                  <a:pt x="0" y="392918"/>
                </a:lnTo>
                <a:cubicBezTo>
                  <a:pt x="0" y="175915"/>
                  <a:pt x="175915" y="0"/>
                  <a:pt x="392918" y="0"/>
                </a:cubicBezTo>
                <a:lnTo>
                  <a:pt x="2132119" y="219"/>
                </a:lnTo>
              </a:path>
            </a:pathLst>
          </a:cu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500" b="0" i="0" u="none" strike="noStrike" cap="none" normalizeH="0" baseline="0">
              <a:ln>
                <a:noFill/>
              </a:ln>
              <a:solidFill>
                <a:srgbClr val="0028AD"/>
              </a:solidFill>
              <a:effectLst/>
              <a:latin typeface="Arial" charset="0"/>
            </a:endParaRPr>
          </a:p>
        </p:txBody>
      </p:sp>
      <p:pic>
        <p:nvPicPr>
          <p:cNvPr id="4154" name="Picture 58" descr="Logo-RGB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1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EC2B0189-9A52-6C4C-A12C-68DF1D8497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3259943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D6DFE7FB-BD09-AA46-851D-B1DBEFD8BECC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pic>
        <p:nvPicPr>
          <p:cNvPr id="1178" name="Picture 154" descr="Kästchen-blau-brei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Text Box 149"/>
          <p:cNvSpPr txBox="1">
            <a:spLocks noChangeArrowheads="1"/>
          </p:cNvSpPr>
          <p:nvPr/>
        </p:nvSpPr>
        <p:spPr bwMode="auto">
          <a:xfrm>
            <a:off x="582613" y="6288832"/>
            <a:ext cx="2813730" cy="25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800" dirty="0">
                <a:solidFill>
                  <a:schemeClr val="tx1"/>
                </a:solidFill>
              </a:rPr>
              <a:t>Supervisor: Prof. Dr. Benjamin Buchwitz		 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tx1"/>
                </a:solidFill>
              </a:rPr>
              <a:pPr algn="l">
                <a:spcBef>
                  <a:spcPts val="0"/>
                </a:spcBef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(SS 2023) </a:t>
            </a:r>
          </a:p>
        </p:txBody>
      </p:sp>
      <p:pic>
        <p:nvPicPr>
          <p:cNvPr id="1176" name="Picture 152" descr="Kästchen-weiss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7" b="68468"/>
          <a:stretch>
            <a:fillRect/>
          </a:stretch>
        </p:blipFill>
        <p:spPr bwMode="auto">
          <a:xfrm>
            <a:off x="7024688" y="5949950"/>
            <a:ext cx="2119312" cy="908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" name="Picture 153" descr="Logo-RGB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4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49">
            <a:extLst>
              <a:ext uri="{FF2B5EF4-FFF2-40B4-BE49-F238E27FC236}">
                <a16:creationId xmlns:a16="http://schemas.microsoft.com/office/drawing/2014/main" id="{49F098CC-1106-02C4-C030-7EAEFFB536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5170" y="6260977"/>
            <a:ext cx="2099518" cy="15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800" dirty="0" err="1">
                <a:solidFill>
                  <a:schemeClr val="tx1"/>
                </a:solidFill>
              </a:rPr>
              <a:t>Authors</a:t>
            </a:r>
            <a:r>
              <a:rPr lang="de-DE" sz="800" dirty="0">
                <a:solidFill>
                  <a:schemeClr val="tx1"/>
                </a:solidFill>
              </a:rPr>
              <a:t>: Vladislav </a:t>
            </a:r>
            <a:r>
              <a:rPr lang="de-DE" sz="800" dirty="0" err="1">
                <a:solidFill>
                  <a:schemeClr val="tx1"/>
                </a:solidFill>
              </a:rPr>
              <a:t>Stasenko</a:t>
            </a:r>
            <a:r>
              <a:rPr lang="de-DE" sz="800" dirty="0">
                <a:solidFill>
                  <a:schemeClr val="tx1"/>
                </a:solidFill>
              </a:rPr>
              <a:t> &amp; Vitali </a:t>
            </a:r>
            <a:r>
              <a:rPr lang="de-DE" sz="800" dirty="0" err="1">
                <a:solidFill>
                  <a:schemeClr val="tx1"/>
                </a:solidFill>
              </a:rPr>
              <a:t>Krilov</a:t>
            </a:r>
            <a:endParaRPr lang="de-DE" sz="80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2" r:id="rId7"/>
    <p:sldLayoutId id="2147483653" r:id="rId8"/>
    <p:sldLayoutId id="2147483649" r:id="rId9"/>
  </p:sldLayoutIdLst>
  <p:transition>
    <p:dissolv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65163" indent="-28575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84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5033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9224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5pPr>
      <a:lvl6pPr marL="23796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apache.org/" TargetMode="External"/><Relationship Id="rId2" Type="http://schemas.openxmlformats.org/officeDocument/2006/relationships/hyperlink" Target="https://blog.twitter.com/engineering/en_us/topics/infrastructure/2021/processing-billions-of-events-in-real-time-at-twitter-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90A49-F155-974A-9F01-65519A3C2C8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dirty="0"/>
              <a:t>Data Analysis in Big Data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B4F83F-38C5-C3E3-7527-7F202F351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1847368776"/>
      </p:ext>
    </p:extLst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Apache Spark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 err="1"/>
              <a:t>Overview</a:t>
            </a:r>
            <a:endParaRPr lang="de-DE" sz="1300"/>
          </a:p>
        </p:txBody>
      </p:sp>
      <p:pic>
        <p:nvPicPr>
          <p:cNvPr id="12" name="Grafik 1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61D40853-8969-96DE-AD92-4A0787B2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0" y="1217208"/>
            <a:ext cx="801384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16452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Apache Spark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Structured Streaming</a:t>
            </a:r>
          </a:p>
        </p:txBody>
      </p:sp>
      <p:pic>
        <p:nvPicPr>
          <p:cNvPr id="7" name="Grafik 6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1AF45197-7D90-8F69-6336-DE3995B5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" y="1575422"/>
            <a:ext cx="8590837" cy="37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85416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99712D78-C5E0-7D8E-27E0-B588E3E7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/>
          <a:lstStyle/>
          <a:p>
            <a:r>
              <a:rPr lang="de-DE" dirty="0"/>
              <a:t>Kappa Architecture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33197-79E1-8A2D-C3F0-FD430709DA2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1742837"/>
            <a:ext cx="8064499" cy="3749991"/>
          </a:xfrm>
          <a:prstGeom prst="rect">
            <a:avLst/>
          </a:prstGeom>
          <a:noFill/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1643580-18A5-4F84-8C6E-10C423A06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/>
          <a:lstStyle/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stream!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378AA6-CECB-A95F-270C-4C636CFE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96" y="1677972"/>
            <a:ext cx="1417752" cy="5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6EC771-B7A2-1742-1C0A-897B71F8D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92" y="1160068"/>
            <a:ext cx="1261161" cy="5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D0FF9A-7F8D-0EE8-7B00-940B853D3CC7}"/>
              </a:ext>
            </a:extLst>
          </p:cNvPr>
          <p:cNvSpPr/>
          <p:nvPr/>
        </p:nvSpPr>
        <p:spPr bwMode="auto">
          <a:xfrm>
            <a:off x="573088" y="5797296"/>
            <a:ext cx="1014984" cy="265176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9695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9780-3A58-4B7B-A6FA-CAEA7B66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Kappa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33DB-7E7F-865E-6845-D24EC05F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comparison to Lambda, Kappa handles all data as a single data stream, which simplifies the whole pipeline and reduces overall complexity.</a:t>
            </a:r>
          </a:p>
          <a:p>
            <a:endParaRPr lang="en-US" dirty="0"/>
          </a:p>
          <a:p>
            <a:r>
              <a:rPr lang="en-US" dirty="0"/>
              <a:t>Kappa assumes, that incoming logs are immutable, which important for data reprocessing by new changes to your stream processing frameworks.</a:t>
            </a:r>
          </a:p>
          <a:p>
            <a:endParaRPr lang="en-US" dirty="0"/>
          </a:p>
          <a:p>
            <a:r>
              <a:rPr lang="en-US" dirty="0"/>
              <a:t>Kappa, by its design, is great scalable and ensures fault tolerance when it is used in couple with Apache Kafka.</a:t>
            </a:r>
          </a:p>
          <a:p>
            <a:endParaRPr lang="en-US" dirty="0"/>
          </a:p>
          <a:p>
            <a:r>
              <a:rPr lang="en-US" dirty="0"/>
              <a:t>Single speed layer requires resources for continuous processing,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late-arriving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So,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stream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reprocessed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0CA9A-E046-400C-98CC-C132DF7C0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457113850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59B2-5D95-AFA7-7DC0-F27C0AA5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Introduction to Apache Kafka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2B9C89-9BE2-305B-3C12-9B5DFD8C62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38" y="1448672"/>
            <a:ext cx="7159498" cy="4528382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48FA6-A484-8C09-3659-CB7BB84B2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De Facto Standard API for Event Streaming</a:t>
            </a:r>
          </a:p>
        </p:txBody>
      </p:sp>
    </p:spTree>
    <p:extLst>
      <p:ext uri="{BB962C8B-B14F-4D97-AF65-F5344CB8AC3E}">
        <p14:creationId xmlns:p14="http://schemas.microsoft.com/office/powerpoint/2010/main" val="1759009046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7033-A40F-557A-C73A-6296AFB5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70968-9352-CD39-B404-C59E09C3D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is an open-source, distributed streaming platform for real-time data pipelines.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application uses publish-subscribe messaging model, meaning Kafka publishes messages to topics and consumers have pull newcoming event for further processing. The decoupling of consumer and producers provides better flexibility and independent scalability.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Apache Kafka ensures no data-loss by adjustable fault tolerance via events replication across multiple Kafka nodes.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 Kafka is widely used, it supports various scenarios and enables to be built-in in almost every data processing pipeline.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11D0A-9F08-1101-381F-DA81FC5701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456308426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0E51-75A2-CA34-9580-281050D3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Apache </a:t>
            </a:r>
            <a:r>
              <a:rPr lang="en-US" sz="2000" err="1"/>
              <a:t>Flink</a:t>
            </a:r>
            <a:endParaRPr lang="en-US" sz="20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E111B0-ABA7-5F91-3668-25CFA912CDE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3167" y="1448672"/>
            <a:ext cx="7303841" cy="4528382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9D33C-2F40-96A5-7E76-2F394A27FD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Stateful Computations over Data Streams</a:t>
            </a:r>
          </a:p>
        </p:txBody>
      </p:sp>
    </p:spTree>
    <p:extLst>
      <p:ext uri="{BB962C8B-B14F-4D97-AF65-F5344CB8AC3E}">
        <p14:creationId xmlns:p14="http://schemas.microsoft.com/office/powerpoint/2010/main" val="1813432565"/>
      </p:ext>
    </p:extLst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42D6-5D7E-A57E-45FE-4B3255BE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Flink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A62F-4AA7-11E7-3880-EEEDA9B60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Flink</a:t>
            </a:r>
            <a:r>
              <a:rPr lang="en-US" dirty="0"/>
              <a:t> supports real-time even processing, which also supports handling of delayed or out-of-order events.</a:t>
            </a:r>
          </a:p>
          <a:p>
            <a:endParaRPr lang="en-US" dirty="0"/>
          </a:p>
          <a:p>
            <a:r>
              <a:rPr lang="en-US" dirty="0" err="1"/>
              <a:t>Flink</a:t>
            </a:r>
            <a:r>
              <a:rPr lang="en-US" dirty="0"/>
              <a:t> processes mainly data as streams without cutting data to </a:t>
            </a:r>
            <a:r>
              <a:rPr lang="en-US" dirty="0" err="1"/>
              <a:t>microbatches</a:t>
            </a:r>
            <a:r>
              <a:rPr lang="en-US" dirty="0"/>
              <a:t>, as it is made by Apache Spark. So that increases data throughput and lowering the system latency.</a:t>
            </a:r>
          </a:p>
          <a:p>
            <a:endParaRPr lang="en-US" dirty="0"/>
          </a:p>
          <a:p>
            <a:r>
              <a:rPr lang="en-US" dirty="0"/>
              <a:t>The framework ensures Exactly-Once-Processing, avoiding data duplication or losses. By high data volumes, it allows to decrease event computation cost for the sake of money saving.</a:t>
            </a:r>
          </a:p>
          <a:p>
            <a:endParaRPr lang="en-US" dirty="0"/>
          </a:p>
          <a:p>
            <a:r>
              <a:rPr lang="en-US" dirty="0"/>
              <a:t>The tool automatically manages memory without unnecessary data shuffling, leading to better overall performance and saving the available resources.</a:t>
            </a:r>
          </a:p>
          <a:p>
            <a:endParaRPr lang="en-US" dirty="0"/>
          </a:p>
          <a:p>
            <a:r>
              <a:rPr lang="en-US" dirty="0"/>
              <a:t>Apache </a:t>
            </a:r>
            <a:r>
              <a:rPr lang="en-US" dirty="0" err="1"/>
              <a:t>Flink</a:t>
            </a:r>
            <a:r>
              <a:rPr lang="en-US" dirty="0"/>
              <a:t> can be easily integrated with every other tool, provided by the Apache ecosystem.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9EF72-89B3-71C1-307D-E602B01B25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848780754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3BE1-4DF0-0999-9048-0942253B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Real Case Study: Twitter</a:t>
            </a:r>
            <a:endParaRPr lang="de-DE" sz="2000" dirty="0"/>
          </a:p>
        </p:txBody>
      </p:sp>
      <p:pic>
        <p:nvPicPr>
          <p:cNvPr id="2050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3A9A3DD8-12CE-3E3A-E149-7D816301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088" y="1989184"/>
            <a:ext cx="8063999" cy="34473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207145-86CC-3342-E685-5F646A3DCD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de-DE" sz="1400" dirty="0" err="1"/>
              <a:t>Before</a:t>
            </a:r>
            <a:r>
              <a:rPr lang="de-DE" sz="1400" dirty="0"/>
              <a:t>: 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1D8DA-6FDC-1129-868F-248B774172BA}"/>
              </a:ext>
            </a:extLst>
          </p:cNvPr>
          <p:cNvSpPr txBox="1"/>
          <p:nvPr/>
        </p:nvSpPr>
        <p:spPr>
          <a:xfrm>
            <a:off x="816095" y="1512130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Batch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FC2CA-D8EA-FE90-C20B-0F1543F7DD2E}"/>
              </a:ext>
            </a:extLst>
          </p:cNvPr>
          <p:cNvSpPr txBox="1"/>
          <p:nvPr/>
        </p:nvSpPr>
        <p:spPr>
          <a:xfrm>
            <a:off x="816095" y="5345870"/>
            <a:ext cx="18934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Speed layer</a:t>
            </a:r>
          </a:p>
        </p:txBody>
      </p:sp>
    </p:spTree>
    <p:extLst>
      <p:ext uri="{BB962C8B-B14F-4D97-AF65-F5344CB8AC3E}">
        <p14:creationId xmlns:p14="http://schemas.microsoft.com/office/powerpoint/2010/main" val="1883140338"/>
      </p:ext>
    </p:extLst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24A9-0C73-05DF-78AA-5F6B3972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Real Case Study: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0EA2-9A87-4ED1-DF77-180D63B1D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err="1"/>
              <a:t>Summingbird</a:t>
            </a:r>
            <a:r>
              <a:rPr lang="de-DE" sz="1800" dirty="0"/>
              <a:t> </a:t>
            </a:r>
            <a:r>
              <a:rPr lang="de-DE" sz="1800" dirty="0" err="1"/>
              <a:t>provides</a:t>
            </a:r>
            <a:r>
              <a:rPr lang="de-DE" sz="1800" dirty="0"/>
              <a:t> high-level </a:t>
            </a:r>
            <a:r>
              <a:rPr lang="de-DE" sz="1800" dirty="0" err="1"/>
              <a:t>language</a:t>
            </a:r>
            <a:r>
              <a:rPr lang="de-DE" sz="1800" dirty="0"/>
              <a:t>, </a:t>
            </a:r>
            <a:r>
              <a:rPr lang="de-DE" sz="1800" dirty="0" err="1"/>
              <a:t>eliminating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problem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parallel </a:t>
            </a:r>
            <a:r>
              <a:rPr lang="de-DE" sz="1800" dirty="0" err="1"/>
              <a:t>maintainance</a:t>
            </a:r>
            <a:r>
              <a:rPr lang="de-DE" sz="1800" dirty="0"/>
              <a:t> Lambda </a:t>
            </a:r>
            <a:r>
              <a:rPr lang="de-DE" sz="1800" dirty="0" err="1"/>
              <a:t>layers</a:t>
            </a:r>
            <a:r>
              <a:rPr lang="de-DE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Twitter Service Auto-Scaling Rules (TSAR) manages services’ auto-scaling. It adjusts the number of instances running for a particular service based on real-time demand. Also, merges produced data by both layers.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Batch processing costs are reduced by centralizing the computing on one data center and replicas distribution to others.</a:t>
            </a:r>
          </a:p>
          <a:p>
            <a:endParaRPr lang="en-US" sz="1800" dirty="0"/>
          </a:p>
          <a:p>
            <a:r>
              <a:rPr lang="en-US" sz="1800" dirty="0"/>
              <a:t>Arising streaming volumes led to the data losses in the Speed Layer, which resulted into less accurate aggregated data shown to Twitter users.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01F57-66DA-0D86-3768-0E6285E5C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Lambda Insights</a:t>
            </a:r>
          </a:p>
        </p:txBody>
      </p:sp>
    </p:spTree>
    <p:extLst>
      <p:ext uri="{BB962C8B-B14F-4D97-AF65-F5344CB8AC3E}">
        <p14:creationId xmlns:p14="http://schemas.microsoft.com/office/powerpoint/2010/main" val="335116240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39E109-32B7-E6D6-6D26-266D7262621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919E9A-F152-F9D6-605B-881F89F4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 in Big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0B2D9E-6C1C-CE75-F07E-58152D68A7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Stream Processing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BD87380-C689-8F7D-54DE-CD35082201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err="1"/>
              <a:t>History</a:t>
            </a:r>
            <a:r>
              <a:rPr lang="de-DE" dirty="0"/>
              <a:t> </a:t>
            </a:r>
          </a:p>
          <a:p>
            <a:r>
              <a:rPr lang="de-DE" dirty="0"/>
              <a:t>Traditional Infrastructure</a:t>
            </a:r>
          </a:p>
          <a:p>
            <a:r>
              <a:rPr lang="de-DE" dirty="0"/>
              <a:t>Lambda Architecture</a:t>
            </a:r>
          </a:p>
          <a:p>
            <a:pPr lvl="1"/>
            <a:r>
              <a:rPr lang="de-DE" dirty="0"/>
              <a:t>Hadoop</a:t>
            </a:r>
          </a:p>
          <a:p>
            <a:pPr lvl="1"/>
            <a:r>
              <a:rPr lang="de-DE" dirty="0"/>
              <a:t>Apache Spark</a:t>
            </a:r>
          </a:p>
          <a:p>
            <a:r>
              <a:rPr lang="de-DE" dirty="0"/>
              <a:t>Kappa Architecture</a:t>
            </a:r>
          </a:p>
          <a:p>
            <a:pPr lvl="1"/>
            <a:r>
              <a:rPr lang="de-DE" dirty="0"/>
              <a:t>Apache Kafka</a:t>
            </a:r>
          </a:p>
          <a:p>
            <a:pPr lvl="1"/>
            <a:r>
              <a:rPr lang="de-DE" dirty="0"/>
              <a:t>Apache Flink</a:t>
            </a:r>
          </a:p>
          <a:p>
            <a:r>
              <a:rPr lang="de-DE" dirty="0"/>
              <a:t>Twitter: Lambda</a:t>
            </a:r>
          </a:p>
          <a:p>
            <a:r>
              <a:rPr lang="de-DE" dirty="0"/>
              <a:t>Twitter: Kappa</a:t>
            </a:r>
          </a:p>
          <a:p>
            <a:r>
              <a:rPr lang="de-DE" dirty="0"/>
              <a:t>Lambda </a:t>
            </a:r>
            <a:r>
              <a:rPr lang="de-DE" dirty="0" err="1"/>
              <a:t>vs</a:t>
            </a:r>
            <a:r>
              <a:rPr lang="de-DE" dirty="0"/>
              <a:t> Kappa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501"/>
      </p:ext>
    </p:extLst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A2E0-68D9-7AE9-5DBC-F920E7E7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Real Case Study: Twitter</a:t>
            </a:r>
          </a:p>
        </p:txBody>
      </p:sp>
      <p:pic>
        <p:nvPicPr>
          <p:cNvPr id="5" name="Picture 4" descr="A diagram of a data center&#10;&#10;Description automatically generated">
            <a:extLst>
              <a:ext uri="{FF2B5EF4-FFF2-40B4-BE49-F238E27FC236}">
                <a16:creationId xmlns:a16="http://schemas.microsoft.com/office/drawing/2014/main" id="{FD7310D9-4AD2-CA65-21E9-04829AD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63" y="1448672"/>
            <a:ext cx="6940049" cy="4528382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D10CD-C6BE-3FD4-9E9E-4417B1043C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After: Kappa</a:t>
            </a:r>
          </a:p>
        </p:txBody>
      </p:sp>
    </p:spTree>
    <p:extLst>
      <p:ext uri="{BB962C8B-B14F-4D97-AF65-F5344CB8AC3E}">
        <p14:creationId xmlns:p14="http://schemas.microsoft.com/office/powerpoint/2010/main" val="460075058"/>
      </p:ext>
    </p:extLst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6803-ACDE-F9C6-A910-9A444A86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Real Case Study: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64E4-5355-3BEA-6DF3-3AE775A1A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whole data pipeline, Twitter ensures that all message are delivered, by using at-least-once semantics.</a:t>
            </a:r>
          </a:p>
          <a:p>
            <a:endParaRPr lang="en-US" dirty="0"/>
          </a:p>
          <a:p>
            <a:r>
              <a:rPr lang="en-US" dirty="0"/>
              <a:t>Before transferring to the cloud, the pipeline makes data preprocessing and optimizes Kafka logs for a </a:t>
            </a:r>
            <a:r>
              <a:rPr lang="en-US" dirty="0" err="1"/>
              <a:t>Pubsub</a:t>
            </a:r>
            <a:r>
              <a:rPr lang="en-US" dirty="0"/>
              <a:t> topic for reducing data storage.</a:t>
            </a:r>
          </a:p>
          <a:p>
            <a:endParaRPr lang="en-US" dirty="0"/>
          </a:p>
          <a:p>
            <a:r>
              <a:rPr lang="en-US" dirty="0"/>
              <a:t>To achieve near exactly-once processing, Twitter applies internal deduping strategies within a timed window. The deduplication is made by Dataflow workers via UUID assigned by the Event Processor.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Distributed aggregation of real-time data over Dataflow and </a:t>
            </a:r>
            <a:r>
              <a:rPr lang="en-US" dirty="0" err="1"/>
              <a:t>BigQuery</a:t>
            </a:r>
            <a:r>
              <a:rPr lang="en-US" dirty="0"/>
              <a:t> provides low-latency and high streaming throughput.</a:t>
            </a:r>
          </a:p>
          <a:p>
            <a:endParaRPr lang="en-US" dirty="0"/>
          </a:p>
          <a:p>
            <a:r>
              <a:rPr lang="en-US" dirty="0"/>
              <a:t>On-premise Twitter query services tap the data from the high-scalable and distributed storage system for structured data.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EC48B-9240-23CA-EF93-F0F219A38F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Kappa Insights</a:t>
            </a:r>
          </a:p>
        </p:txBody>
      </p:sp>
    </p:spTree>
    <p:extLst>
      <p:ext uri="{BB962C8B-B14F-4D97-AF65-F5344CB8AC3E}">
        <p14:creationId xmlns:p14="http://schemas.microsoft.com/office/powerpoint/2010/main" val="3675165042"/>
      </p:ext>
    </p:extLst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AD31E-8861-2C83-6B94-CD22D0F9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Lambda </a:t>
            </a:r>
            <a:r>
              <a:rPr lang="de-DE" dirty="0" err="1"/>
              <a:t>vs</a:t>
            </a:r>
            <a:r>
              <a:rPr lang="de-DE" dirty="0"/>
              <a:t> Kappa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FDEC69-F581-F24C-A560-1A0B5AB7A1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3572B956-B48B-2B17-6639-33AF7FC9A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703086"/>
              </p:ext>
            </p:extLst>
          </p:nvPr>
        </p:nvGraphicFramePr>
        <p:xfrm>
          <a:off x="381626" y="1212804"/>
          <a:ext cx="8163738" cy="44500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21246">
                  <a:extLst>
                    <a:ext uri="{9D8B030D-6E8A-4147-A177-3AD203B41FA5}">
                      <a16:colId xmlns:a16="http://schemas.microsoft.com/office/drawing/2014/main" val="127284563"/>
                    </a:ext>
                  </a:extLst>
                </a:gridCol>
                <a:gridCol w="2721246">
                  <a:extLst>
                    <a:ext uri="{9D8B030D-6E8A-4147-A177-3AD203B41FA5}">
                      <a16:colId xmlns:a16="http://schemas.microsoft.com/office/drawing/2014/main" val="2819819074"/>
                    </a:ext>
                  </a:extLst>
                </a:gridCol>
                <a:gridCol w="2721246">
                  <a:extLst>
                    <a:ext uri="{9D8B030D-6E8A-4147-A177-3AD203B41FA5}">
                      <a16:colId xmlns:a16="http://schemas.microsoft.com/office/drawing/2014/main" val="2178813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/>
                        <a:t>Lambda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/>
                        <a:t>Kappa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29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Cost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40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43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Robustness</a:t>
                      </a:r>
                      <a:r>
                        <a:rPr lang="de-DE" sz="1400" dirty="0"/>
                        <a:t> (fault </a:t>
                      </a:r>
                      <a:r>
                        <a:rPr lang="de-DE" sz="1400" dirty="0" err="1"/>
                        <a:t>tolerance</a:t>
                      </a:r>
                      <a:r>
                        <a:rPr lang="de-DE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27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88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5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Size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Dataflow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0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Scalability</a:t>
                      </a:r>
                      <a:r>
                        <a:rPr lang="de-DE" sz="1400" dirty="0"/>
                        <a:t> (</a:t>
                      </a:r>
                      <a:r>
                        <a:rPr lang="de-DE" sz="1400" dirty="0" err="1"/>
                        <a:t>difficulty</a:t>
                      </a:r>
                      <a:r>
                        <a:rPr lang="de-DE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9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/>
                        <a:t>Complexity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of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calculation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5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Consumer </a:t>
                      </a:r>
                      <a:r>
                        <a:rPr lang="de-DE" sz="1400" dirty="0" err="1"/>
                        <a:t>Requirements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Precise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Results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Live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020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Necessity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historical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data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</a:t>
                      </a:r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91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Type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Machine</a:t>
                      </a:r>
                      <a:r>
                        <a:rPr lang="de-DE" sz="1400" dirty="0"/>
                        <a:t>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Supervised</a:t>
                      </a:r>
                      <a:r>
                        <a:rPr lang="de-DE" sz="1200" dirty="0"/>
                        <a:t> (</a:t>
                      </a:r>
                      <a:r>
                        <a:rPr lang="de-DE" sz="1200" dirty="0" err="1"/>
                        <a:t>historical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needed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Unsupervised</a:t>
                      </a:r>
                      <a:r>
                        <a:rPr lang="de-DE" sz="1200" dirty="0"/>
                        <a:t> and semi-</a:t>
                      </a:r>
                      <a:r>
                        <a:rPr lang="de-DE" sz="1200" dirty="0" err="1"/>
                        <a:t>supervised</a:t>
                      </a:r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840158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BF352D64-E479-8A1F-3AD5-AF21C827A3C1}"/>
              </a:ext>
            </a:extLst>
          </p:cNvPr>
          <p:cNvSpPr/>
          <p:nvPr/>
        </p:nvSpPr>
        <p:spPr bwMode="auto">
          <a:xfrm>
            <a:off x="3177375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E3A86A2-F013-6A63-8DB9-C1E63C936CB0}"/>
              </a:ext>
            </a:extLst>
          </p:cNvPr>
          <p:cNvSpPr/>
          <p:nvPr/>
        </p:nvSpPr>
        <p:spPr bwMode="auto">
          <a:xfrm>
            <a:off x="3414198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FFA8EE1-4A10-2EF8-D51F-9F9B7F336BFA}"/>
              </a:ext>
            </a:extLst>
          </p:cNvPr>
          <p:cNvSpPr/>
          <p:nvPr/>
        </p:nvSpPr>
        <p:spPr bwMode="auto">
          <a:xfrm>
            <a:off x="3651021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E0A902-B1B6-81A9-2B7A-B6257C312BF2}"/>
              </a:ext>
            </a:extLst>
          </p:cNvPr>
          <p:cNvSpPr/>
          <p:nvPr/>
        </p:nvSpPr>
        <p:spPr bwMode="auto">
          <a:xfrm>
            <a:off x="3887844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9413031-AABB-DE3B-9677-049237AA49DA}"/>
              </a:ext>
            </a:extLst>
          </p:cNvPr>
          <p:cNvSpPr/>
          <p:nvPr/>
        </p:nvSpPr>
        <p:spPr bwMode="auto">
          <a:xfrm>
            <a:off x="5882201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CAFC259-16E0-C64B-6731-BCEDC800E68E}"/>
              </a:ext>
            </a:extLst>
          </p:cNvPr>
          <p:cNvSpPr/>
          <p:nvPr/>
        </p:nvSpPr>
        <p:spPr bwMode="auto">
          <a:xfrm>
            <a:off x="6119024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370574A-F426-BFA5-15BE-F6E518928481}"/>
              </a:ext>
            </a:extLst>
          </p:cNvPr>
          <p:cNvSpPr/>
          <p:nvPr/>
        </p:nvSpPr>
        <p:spPr bwMode="auto">
          <a:xfrm>
            <a:off x="6355847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B827401-3C97-261E-C405-045733BBD2BC}"/>
              </a:ext>
            </a:extLst>
          </p:cNvPr>
          <p:cNvSpPr/>
          <p:nvPr/>
        </p:nvSpPr>
        <p:spPr bwMode="auto">
          <a:xfrm>
            <a:off x="6592670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DD93BD-ECAB-280C-5222-3A7C49ADB0E7}"/>
              </a:ext>
            </a:extLst>
          </p:cNvPr>
          <p:cNvSpPr/>
          <p:nvPr/>
        </p:nvSpPr>
        <p:spPr bwMode="auto">
          <a:xfrm>
            <a:off x="6829493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EBC4FB5-B39B-62D4-99E1-B7AECDBEA5AD}"/>
              </a:ext>
            </a:extLst>
          </p:cNvPr>
          <p:cNvSpPr/>
          <p:nvPr/>
        </p:nvSpPr>
        <p:spPr bwMode="auto">
          <a:xfrm>
            <a:off x="7066316" y="167749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DD67030-1C63-275C-7F07-67742F8C98BB}"/>
              </a:ext>
            </a:extLst>
          </p:cNvPr>
          <p:cNvSpPr/>
          <p:nvPr/>
        </p:nvSpPr>
        <p:spPr bwMode="auto">
          <a:xfrm>
            <a:off x="3177375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4EF31A-EFD0-DB43-A6B5-5A583B6F935B}"/>
              </a:ext>
            </a:extLst>
          </p:cNvPr>
          <p:cNvSpPr/>
          <p:nvPr/>
        </p:nvSpPr>
        <p:spPr bwMode="auto">
          <a:xfrm>
            <a:off x="3414198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C0CE0EA-C74D-4BC2-CB0D-7464ED0151A7}"/>
              </a:ext>
            </a:extLst>
          </p:cNvPr>
          <p:cNvSpPr/>
          <p:nvPr/>
        </p:nvSpPr>
        <p:spPr bwMode="auto">
          <a:xfrm>
            <a:off x="3651021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10C957-3DCA-BDB2-FF39-162846E6220C}"/>
              </a:ext>
            </a:extLst>
          </p:cNvPr>
          <p:cNvSpPr/>
          <p:nvPr/>
        </p:nvSpPr>
        <p:spPr bwMode="auto">
          <a:xfrm>
            <a:off x="3887844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CCEEB2A-6FB3-2664-32E1-D27A66126C21}"/>
              </a:ext>
            </a:extLst>
          </p:cNvPr>
          <p:cNvSpPr/>
          <p:nvPr/>
        </p:nvSpPr>
        <p:spPr bwMode="auto">
          <a:xfrm>
            <a:off x="5882201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4C26E22-55DE-0BA5-B454-F2EE0AC80895}"/>
              </a:ext>
            </a:extLst>
          </p:cNvPr>
          <p:cNvSpPr/>
          <p:nvPr/>
        </p:nvSpPr>
        <p:spPr bwMode="auto">
          <a:xfrm>
            <a:off x="6119024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C3EC2D0-7371-45B7-827A-DC2FAD396499}"/>
              </a:ext>
            </a:extLst>
          </p:cNvPr>
          <p:cNvSpPr/>
          <p:nvPr/>
        </p:nvSpPr>
        <p:spPr bwMode="auto">
          <a:xfrm>
            <a:off x="6355847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D48CE5B-89A7-77B4-84CC-D1C0901ED3CC}"/>
              </a:ext>
            </a:extLst>
          </p:cNvPr>
          <p:cNvSpPr/>
          <p:nvPr/>
        </p:nvSpPr>
        <p:spPr bwMode="auto">
          <a:xfrm>
            <a:off x="6592670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8C5790B-81BB-90D2-4CC8-1D75D4972C78}"/>
              </a:ext>
            </a:extLst>
          </p:cNvPr>
          <p:cNvSpPr/>
          <p:nvPr/>
        </p:nvSpPr>
        <p:spPr bwMode="auto">
          <a:xfrm>
            <a:off x="6829493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B90C7F2-118B-4773-8001-FD7CBC8F8224}"/>
              </a:ext>
            </a:extLst>
          </p:cNvPr>
          <p:cNvSpPr/>
          <p:nvPr/>
        </p:nvSpPr>
        <p:spPr bwMode="auto">
          <a:xfrm>
            <a:off x="3177375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3912C7A-4CAC-C5BF-181E-C9B7CEFC019B}"/>
              </a:ext>
            </a:extLst>
          </p:cNvPr>
          <p:cNvSpPr/>
          <p:nvPr/>
        </p:nvSpPr>
        <p:spPr bwMode="auto">
          <a:xfrm>
            <a:off x="3414198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16265CC-BBA1-79C3-90E4-58F7D42E671D}"/>
              </a:ext>
            </a:extLst>
          </p:cNvPr>
          <p:cNvSpPr/>
          <p:nvPr/>
        </p:nvSpPr>
        <p:spPr bwMode="auto">
          <a:xfrm>
            <a:off x="3651021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AAD0E8A-BE3A-0155-DD12-57589009BB0D}"/>
              </a:ext>
            </a:extLst>
          </p:cNvPr>
          <p:cNvSpPr/>
          <p:nvPr/>
        </p:nvSpPr>
        <p:spPr bwMode="auto">
          <a:xfrm>
            <a:off x="3887844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6CE46E5-BB50-85AA-47A9-99FF51EDF7C1}"/>
              </a:ext>
            </a:extLst>
          </p:cNvPr>
          <p:cNvSpPr/>
          <p:nvPr/>
        </p:nvSpPr>
        <p:spPr bwMode="auto">
          <a:xfrm>
            <a:off x="4124667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E23C46B-E769-040B-5B59-5D3D9DD3906D}"/>
              </a:ext>
            </a:extLst>
          </p:cNvPr>
          <p:cNvSpPr/>
          <p:nvPr/>
        </p:nvSpPr>
        <p:spPr bwMode="auto">
          <a:xfrm>
            <a:off x="4361490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BE4A6EC0-A997-F849-5A90-F324F677BFD8}"/>
              </a:ext>
            </a:extLst>
          </p:cNvPr>
          <p:cNvSpPr/>
          <p:nvPr/>
        </p:nvSpPr>
        <p:spPr bwMode="auto">
          <a:xfrm>
            <a:off x="4598313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5C7BBF4-EF8D-ADE2-E128-847E9150F11C}"/>
              </a:ext>
            </a:extLst>
          </p:cNvPr>
          <p:cNvSpPr/>
          <p:nvPr/>
        </p:nvSpPr>
        <p:spPr bwMode="auto">
          <a:xfrm>
            <a:off x="4835136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3562235-C7DD-FD4D-5C7C-7CA9CD21900B}"/>
              </a:ext>
            </a:extLst>
          </p:cNvPr>
          <p:cNvSpPr/>
          <p:nvPr/>
        </p:nvSpPr>
        <p:spPr bwMode="auto">
          <a:xfrm>
            <a:off x="5071959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931FB01-0C4B-1C77-7B7C-6057332F83D9}"/>
              </a:ext>
            </a:extLst>
          </p:cNvPr>
          <p:cNvSpPr/>
          <p:nvPr/>
        </p:nvSpPr>
        <p:spPr bwMode="auto">
          <a:xfrm>
            <a:off x="5882201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177476A-EC84-97AA-3EB6-AA8F6740866C}"/>
              </a:ext>
            </a:extLst>
          </p:cNvPr>
          <p:cNvSpPr/>
          <p:nvPr/>
        </p:nvSpPr>
        <p:spPr bwMode="auto">
          <a:xfrm>
            <a:off x="6119024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17445930-FC37-71B4-0FB8-42BE82204AB1}"/>
              </a:ext>
            </a:extLst>
          </p:cNvPr>
          <p:cNvSpPr/>
          <p:nvPr/>
        </p:nvSpPr>
        <p:spPr bwMode="auto">
          <a:xfrm>
            <a:off x="6355847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AD7C461-D4AB-33C2-E840-97F1D88CBCD4}"/>
              </a:ext>
            </a:extLst>
          </p:cNvPr>
          <p:cNvSpPr/>
          <p:nvPr/>
        </p:nvSpPr>
        <p:spPr bwMode="auto">
          <a:xfrm>
            <a:off x="6592670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A22C5A80-F555-E544-FBA5-F9D6C09DFE24}"/>
              </a:ext>
            </a:extLst>
          </p:cNvPr>
          <p:cNvSpPr/>
          <p:nvPr/>
        </p:nvSpPr>
        <p:spPr bwMode="auto">
          <a:xfrm>
            <a:off x="6829493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5F0856D-CC83-C337-6701-CA4BE39B4F2F}"/>
              </a:ext>
            </a:extLst>
          </p:cNvPr>
          <p:cNvSpPr/>
          <p:nvPr/>
        </p:nvSpPr>
        <p:spPr bwMode="auto">
          <a:xfrm>
            <a:off x="7066316" y="238817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1226508-E4B7-20FE-4A44-9C5A91DDF201}"/>
              </a:ext>
            </a:extLst>
          </p:cNvPr>
          <p:cNvSpPr/>
          <p:nvPr/>
        </p:nvSpPr>
        <p:spPr bwMode="auto">
          <a:xfrm>
            <a:off x="5882201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7A4C405-7B38-1542-A123-83525D25C2EE}"/>
              </a:ext>
            </a:extLst>
          </p:cNvPr>
          <p:cNvSpPr/>
          <p:nvPr/>
        </p:nvSpPr>
        <p:spPr bwMode="auto">
          <a:xfrm>
            <a:off x="6119024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710F400-9C6A-5323-ADCB-075FAA0052DB}"/>
              </a:ext>
            </a:extLst>
          </p:cNvPr>
          <p:cNvSpPr/>
          <p:nvPr/>
        </p:nvSpPr>
        <p:spPr bwMode="auto">
          <a:xfrm>
            <a:off x="6355847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A963803-6267-6A4C-4890-4F39E057F422}"/>
              </a:ext>
            </a:extLst>
          </p:cNvPr>
          <p:cNvSpPr/>
          <p:nvPr/>
        </p:nvSpPr>
        <p:spPr bwMode="auto">
          <a:xfrm>
            <a:off x="6592670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61220539-5782-AC9E-F83A-7FBDE2A99569}"/>
              </a:ext>
            </a:extLst>
          </p:cNvPr>
          <p:cNvSpPr/>
          <p:nvPr/>
        </p:nvSpPr>
        <p:spPr bwMode="auto">
          <a:xfrm>
            <a:off x="6829493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CFB03044-46CC-103C-6B0D-F7FEE5F24B12}"/>
              </a:ext>
            </a:extLst>
          </p:cNvPr>
          <p:cNvSpPr/>
          <p:nvPr/>
        </p:nvSpPr>
        <p:spPr bwMode="auto">
          <a:xfrm>
            <a:off x="3177375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08DE06FE-D227-A18A-A8ED-23683134232E}"/>
              </a:ext>
            </a:extLst>
          </p:cNvPr>
          <p:cNvSpPr/>
          <p:nvPr/>
        </p:nvSpPr>
        <p:spPr bwMode="auto">
          <a:xfrm>
            <a:off x="3414198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A92086A-40D5-76B2-F9E1-D4A40601F30A}"/>
              </a:ext>
            </a:extLst>
          </p:cNvPr>
          <p:cNvSpPr/>
          <p:nvPr/>
        </p:nvSpPr>
        <p:spPr bwMode="auto">
          <a:xfrm>
            <a:off x="3651021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89641F0B-021E-9026-D772-70D375DC4B96}"/>
              </a:ext>
            </a:extLst>
          </p:cNvPr>
          <p:cNvSpPr/>
          <p:nvPr/>
        </p:nvSpPr>
        <p:spPr bwMode="auto">
          <a:xfrm>
            <a:off x="3887844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1AC3EA1-70AA-4185-80C1-81115AF6F917}"/>
              </a:ext>
            </a:extLst>
          </p:cNvPr>
          <p:cNvSpPr/>
          <p:nvPr/>
        </p:nvSpPr>
        <p:spPr bwMode="auto">
          <a:xfrm>
            <a:off x="4124667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025BE59-1977-E5C3-86CF-B6E16B5318C4}"/>
              </a:ext>
            </a:extLst>
          </p:cNvPr>
          <p:cNvSpPr/>
          <p:nvPr/>
        </p:nvSpPr>
        <p:spPr bwMode="auto">
          <a:xfrm>
            <a:off x="4361490" y="313827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53BFE284-98ED-8ECB-1E47-2948B96265D8}"/>
              </a:ext>
            </a:extLst>
          </p:cNvPr>
          <p:cNvSpPr/>
          <p:nvPr/>
        </p:nvSpPr>
        <p:spPr bwMode="auto">
          <a:xfrm>
            <a:off x="5882201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0CDDD05-9102-A9B3-3E3D-B116B9BCBCA9}"/>
              </a:ext>
            </a:extLst>
          </p:cNvPr>
          <p:cNvSpPr/>
          <p:nvPr/>
        </p:nvSpPr>
        <p:spPr bwMode="auto">
          <a:xfrm>
            <a:off x="6119024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53BFE72A-973D-388C-5B40-8ABA0D120FD3}"/>
              </a:ext>
            </a:extLst>
          </p:cNvPr>
          <p:cNvSpPr/>
          <p:nvPr/>
        </p:nvSpPr>
        <p:spPr bwMode="auto">
          <a:xfrm>
            <a:off x="6355847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1BC0F8D-F1A1-62B4-77EE-68C1DDB0E7C6}"/>
              </a:ext>
            </a:extLst>
          </p:cNvPr>
          <p:cNvSpPr/>
          <p:nvPr/>
        </p:nvSpPr>
        <p:spPr bwMode="auto">
          <a:xfrm>
            <a:off x="6592670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50FD691F-8B6D-9D51-A394-0915D898168C}"/>
              </a:ext>
            </a:extLst>
          </p:cNvPr>
          <p:cNvSpPr/>
          <p:nvPr/>
        </p:nvSpPr>
        <p:spPr bwMode="auto">
          <a:xfrm>
            <a:off x="6839266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85236979-47CB-04E4-1E5D-19904F8EE247}"/>
              </a:ext>
            </a:extLst>
          </p:cNvPr>
          <p:cNvSpPr/>
          <p:nvPr/>
        </p:nvSpPr>
        <p:spPr bwMode="auto">
          <a:xfrm>
            <a:off x="7076089" y="313194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C3BA4960-43CA-0AA1-8062-FA211BC98BFF}"/>
              </a:ext>
            </a:extLst>
          </p:cNvPr>
          <p:cNvSpPr/>
          <p:nvPr/>
        </p:nvSpPr>
        <p:spPr bwMode="auto">
          <a:xfrm>
            <a:off x="7312912" y="313194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B1BA00B1-0B0F-27EE-5B6B-515FA15715CA}"/>
              </a:ext>
            </a:extLst>
          </p:cNvPr>
          <p:cNvSpPr/>
          <p:nvPr/>
        </p:nvSpPr>
        <p:spPr bwMode="auto">
          <a:xfrm>
            <a:off x="7549735" y="313194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30897888-3FC0-15A9-A3BE-25E81D0CCC28}"/>
              </a:ext>
            </a:extLst>
          </p:cNvPr>
          <p:cNvSpPr/>
          <p:nvPr/>
        </p:nvSpPr>
        <p:spPr bwMode="auto">
          <a:xfrm>
            <a:off x="3173537" y="3531033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95AE5FEF-DFD9-192D-9670-A14DA121DB99}"/>
              </a:ext>
            </a:extLst>
          </p:cNvPr>
          <p:cNvSpPr/>
          <p:nvPr/>
        </p:nvSpPr>
        <p:spPr bwMode="auto">
          <a:xfrm>
            <a:off x="3410360" y="3531033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062C5E7C-2A0D-3B65-2075-7E0B7D0AC977}"/>
              </a:ext>
            </a:extLst>
          </p:cNvPr>
          <p:cNvSpPr/>
          <p:nvPr/>
        </p:nvSpPr>
        <p:spPr bwMode="auto">
          <a:xfrm>
            <a:off x="5882201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2233CC7C-8747-BE86-C470-F5AC9F8303AF}"/>
              </a:ext>
            </a:extLst>
          </p:cNvPr>
          <p:cNvSpPr/>
          <p:nvPr/>
        </p:nvSpPr>
        <p:spPr bwMode="auto">
          <a:xfrm>
            <a:off x="6119024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7EC70DEA-519A-8780-278E-A235F71833FE}"/>
              </a:ext>
            </a:extLst>
          </p:cNvPr>
          <p:cNvSpPr/>
          <p:nvPr/>
        </p:nvSpPr>
        <p:spPr bwMode="auto">
          <a:xfrm>
            <a:off x="6355847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82A3BBD8-65DF-B7BF-8AF5-7FADD1010F1E}"/>
              </a:ext>
            </a:extLst>
          </p:cNvPr>
          <p:cNvSpPr/>
          <p:nvPr/>
        </p:nvSpPr>
        <p:spPr bwMode="auto">
          <a:xfrm>
            <a:off x="6592670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BE58052-071A-9298-8088-A4EA1C2735C4}"/>
              </a:ext>
            </a:extLst>
          </p:cNvPr>
          <p:cNvSpPr/>
          <p:nvPr/>
        </p:nvSpPr>
        <p:spPr bwMode="auto">
          <a:xfrm>
            <a:off x="6839266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3472BC13-DEBF-C88A-15EF-40B04964CA0F}"/>
              </a:ext>
            </a:extLst>
          </p:cNvPr>
          <p:cNvSpPr/>
          <p:nvPr/>
        </p:nvSpPr>
        <p:spPr bwMode="auto">
          <a:xfrm>
            <a:off x="7085862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45BAD1F-AF83-037B-5F42-85E5D4AE9961}"/>
              </a:ext>
            </a:extLst>
          </p:cNvPr>
          <p:cNvSpPr/>
          <p:nvPr/>
        </p:nvSpPr>
        <p:spPr bwMode="auto">
          <a:xfrm>
            <a:off x="7322685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77BE624-3268-FBEB-D311-7E55F66C6551}"/>
              </a:ext>
            </a:extLst>
          </p:cNvPr>
          <p:cNvSpPr/>
          <p:nvPr/>
        </p:nvSpPr>
        <p:spPr bwMode="auto">
          <a:xfrm>
            <a:off x="7559508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C991D969-39E9-5D72-D9FC-8EBA94E21204}"/>
              </a:ext>
            </a:extLst>
          </p:cNvPr>
          <p:cNvSpPr/>
          <p:nvPr/>
        </p:nvSpPr>
        <p:spPr bwMode="auto">
          <a:xfrm>
            <a:off x="7796331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18AE1E25-833F-207F-7B26-6803746BABA1}"/>
              </a:ext>
            </a:extLst>
          </p:cNvPr>
          <p:cNvSpPr/>
          <p:nvPr/>
        </p:nvSpPr>
        <p:spPr bwMode="auto">
          <a:xfrm>
            <a:off x="8033154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28F3DB8B-46D5-98BA-C958-2FD0E19BA61B}"/>
              </a:ext>
            </a:extLst>
          </p:cNvPr>
          <p:cNvSpPr/>
          <p:nvPr/>
        </p:nvSpPr>
        <p:spPr bwMode="auto">
          <a:xfrm>
            <a:off x="3172345" y="3895734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5E532DCD-3237-E7D8-6F7D-6AC5EF66EF18}"/>
              </a:ext>
            </a:extLst>
          </p:cNvPr>
          <p:cNvSpPr/>
          <p:nvPr/>
        </p:nvSpPr>
        <p:spPr bwMode="auto">
          <a:xfrm>
            <a:off x="3409168" y="3895734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BA6991F0-EC2E-6CCB-555C-674EC2A1D610}"/>
              </a:ext>
            </a:extLst>
          </p:cNvPr>
          <p:cNvSpPr/>
          <p:nvPr/>
        </p:nvSpPr>
        <p:spPr bwMode="auto">
          <a:xfrm>
            <a:off x="3645991" y="3895734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D7C5CA33-D596-E5BE-6F28-C5A9983556C2}"/>
              </a:ext>
            </a:extLst>
          </p:cNvPr>
          <p:cNvSpPr/>
          <p:nvPr/>
        </p:nvSpPr>
        <p:spPr bwMode="auto">
          <a:xfrm>
            <a:off x="3868298" y="389700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CEC5ACE6-A405-CD72-001A-0438ABAEDF26}"/>
              </a:ext>
            </a:extLst>
          </p:cNvPr>
          <p:cNvSpPr/>
          <p:nvPr/>
        </p:nvSpPr>
        <p:spPr bwMode="auto">
          <a:xfrm>
            <a:off x="4114894" y="389700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D1719FB5-29CD-8B38-8CBB-BDBE5BEA35DC}"/>
              </a:ext>
            </a:extLst>
          </p:cNvPr>
          <p:cNvSpPr/>
          <p:nvPr/>
        </p:nvSpPr>
        <p:spPr bwMode="auto">
          <a:xfrm>
            <a:off x="4361490" y="389700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FB6331EB-0FF0-B1E2-25FA-790A2C8DDEBD}"/>
              </a:ext>
            </a:extLst>
          </p:cNvPr>
          <p:cNvSpPr/>
          <p:nvPr/>
        </p:nvSpPr>
        <p:spPr bwMode="auto">
          <a:xfrm>
            <a:off x="4598313" y="389700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6554E629-7CA7-5078-72FA-8D8F7CB65B43}"/>
              </a:ext>
            </a:extLst>
          </p:cNvPr>
          <p:cNvSpPr/>
          <p:nvPr/>
        </p:nvSpPr>
        <p:spPr bwMode="auto">
          <a:xfrm>
            <a:off x="4835136" y="389700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86E71F9-75A5-1358-5BCC-F91AD6711D5D}"/>
              </a:ext>
            </a:extLst>
          </p:cNvPr>
          <p:cNvSpPr/>
          <p:nvPr/>
        </p:nvSpPr>
        <p:spPr bwMode="auto">
          <a:xfrm>
            <a:off x="3172345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EE16D2A-79FC-ECA7-7068-9DE4D3577426}"/>
              </a:ext>
            </a:extLst>
          </p:cNvPr>
          <p:cNvSpPr/>
          <p:nvPr/>
        </p:nvSpPr>
        <p:spPr bwMode="auto">
          <a:xfrm>
            <a:off x="3409168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28C43AA2-0450-02C9-AE54-234D4736C23A}"/>
              </a:ext>
            </a:extLst>
          </p:cNvPr>
          <p:cNvSpPr/>
          <p:nvPr/>
        </p:nvSpPr>
        <p:spPr bwMode="auto">
          <a:xfrm>
            <a:off x="3645991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6F09A5E-4F11-3EC5-F4BF-C087DDED7172}"/>
              </a:ext>
            </a:extLst>
          </p:cNvPr>
          <p:cNvSpPr/>
          <p:nvPr/>
        </p:nvSpPr>
        <p:spPr bwMode="auto">
          <a:xfrm>
            <a:off x="3882814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0B7641D5-A865-DBC5-872F-A1476B557443}"/>
              </a:ext>
            </a:extLst>
          </p:cNvPr>
          <p:cNvSpPr/>
          <p:nvPr/>
        </p:nvSpPr>
        <p:spPr bwMode="auto">
          <a:xfrm>
            <a:off x="4116254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D190AF4E-55C1-A4C8-3DF7-97D145329862}"/>
              </a:ext>
            </a:extLst>
          </p:cNvPr>
          <p:cNvSpPr/>
          <p:nvPr/>
        </p:nvSpPr>
        <p:spPr bwMode="auto">
          <a:xfrm>
            <a:off x="4362850" y="4270939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0F974FE2-2678-797B-7C89-4F182C2ECB45}"/>
              </a:ext>
            </a:extLst>
          </p:cNvPr>
          <p:cNvSpPr/>
          <p:nvPr/>
        </p:nvSpPr>
        <p:spPr bwMode="auto">
          <a:xfrm>
            <a:off x="4599673" y="4270939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E3DB7630-1443-69D2-6305-E025AD1A1E8E}"/>
              </a:ext>
            </a:extLst>
          </p:cNvPr>
          <p:cNvSpPr/>
          <p:nvPr/>
        </p:nvSpPr>
        <p:spPr bwMode="auto">
          <a:xfrm>
            <a:off x="4836496" y="4270939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B5C255FE-B7E0-E992-FA35-F07423B4A0D0}"/>
              </a:ext>
            </a:extLst>
          </p:cNvPr>
          <p:cNvSpPr/>
          <p:nvPr/>
        </p:nvSpPr>
        <p:spPr bwMode="auto">
          <a:xfrm>
            <a:off x="5882201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6EAB05A0-ADE7-F7A4-6C18-71E6C3AA0DA1}"/>
              </a:ext>
            </a:extLst>
          </p:cNvPr>
          <p:cNvSpPr/>
          <p:nvPr/>
        </p:nvSpPr>
        <p:spPr bwMode="auto">
          <a:xfrm>
            <a:off x="6119024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2356FB3A-689E-82CE-A299-98786ACBD80B}"/>
              </a:ext>
            </a:extLst>
          </p:cNvPr>
          <p:cNvSpPr/>
          <p:nvPr/>
        </p:nvSpPr>
        <p:spPr bwMode="auto">
          <a:xfrm>
            <a:off x="6355847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36D9645F-E456-A039-E2AB-7809CF0A3378}"/>
              </a:ext>
            </a:extLst>
          </p:cNvPr>
          <p:cNvSpPr/>
          <p:nvPr/>
        </p:nvSpPr>
        <p:spPr bwMode="auto">
          <a:xfrm>
            <a:off x="5882201" y="387684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3766EE91-AAEA-19F9-BC92-C7BFFCA1575B}"/>
              </a:ext>
            </a:extLst>
          </p:cNvPr>
          <p:cNvSpPr/>
          <p:nvPr/>
        </p:nvSpPr>
        <p:spPr bwMode="auto">
          <a:xfrm>
            <a:off x="6119024" y="387684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79623C3-759A-1FB0-683A-AE341B8EF19D}"/>
              </a:ext>
            </a:extLst>
          </p:cNvPr>
          <p:cNvSpPr/>
          <p:nvPr/>
        </p:nvSpPr>
        <p:spPr bwMode="auto">
          <a:xfrm>
            <a:off x="6355847" y="387684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DE61E34C-5A9C-1FF6-5CDB-0C098679BAD2}"/>
              </a:ext>
            </a:extLst>
          </p:cNvPr>
          <p:cNvSpPr/>
          <p:nvPr/>
        </p:nvSpPr>
        <p:spPr bwMode="auto">
          <a:xfrm>
            <a:off x="6592670" y="388196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16" name="Grafik 115" descr="Stern mit einfarbiger Füllung">
            <a:extLst>
              <a:ext uri="{FF2B5EF4-FFF2-40B4-BE49-F238E27FC236}">
                <a16:creationId xmlns:a16="http://schemas.microsoft.com/office/drawing/2014/main" id="{70411F9F-6928-FEBC-EEBD-E600A0D6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20" y="1623731"/>
            <a:ext cx="287532" cy="287532"/>
          </a:xfrm>
          <a:prstGeom prst="rect">
            <a:avLst/>
          </a:prstGeom>
        </p:spPr>
      </p:pic>
      <p:pic>
        <p:nvPicPr>
          <p:cNvPr id="118" name="Grafik 117" descr="Stern mit einfarbiger Füllung">
            <a:extLst>
              <a:ext uri="{FF2B5EF4-FFF2-40B4-BE49-F238E27FC236}">
                <a16:creationId xmlns:a16="http://schemas.microsoft.com/office/drawing/2014/main" id="{15C534AE-FCA4-3964-63AE-DF2723357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20" y="2321568"/>
            <a:ext cx="287532" cy="287532"/>
          </a:xfrm>
          <a:prstGeom prst="rect">
            <a:avLst/>
          </a:prstGeom>
        </p:spPr>
      </p:pic>
      <p:pic>
        <p:nvPicPr>
          <p:cNvPr id="120" name="Grafik 119" descr="Stern mit einfarbiger Füllung">
            <a:extLst>
              <a:ext uri="{FF2B5EF4-FFF2-40B4-BE49-F238E27FC236}">
                <a16:creationId xmlns:a16="http://schemas.microsoft.com/office/drawing/2014/main" id="{20E823CB-F349-D89B-33F3-C9FD56F8B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20" y="3078179"/>
            <a:ext cx="287532" cy="287532"/>
          </a:xfrm>
          <a:prstGeom prst="rect">
            <a:avLst/>
          </a:prstGeom>
        </p:spPr>
      </p:pic>
      <p:pic>
        <p:nvPicPr>
          <p:cNvPr id="121" name="Grafik 120" descr="Stern mit einfarbiger Füllung">
            <a:extLst>
              <a:ext uri="{FF2B5EF4-FFF2-40B4-BE49-F238E27FC236}">
                <a16:creationId xmlns:a16="http://schemas.microsoft.com/office/drawing/2014/main" id="{F9381D40-906B-51D4-B54E-12919665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7547" y="3468618"/>
            <a:ext cx="287532" cy="287532"/>
          </a:xfrm>
          <a:prstGeom prst="rect">
            <a:avLst/>
          </a:prstGeom>
        </p:spPr>
      </p:pic>
      <p:pic>
        <p:nvPicPr>
          <p:cNvPr id="122" name="Grafik 121" descr="Stern mit einfarbiger Füllung">
            <a:extLst>
              <a:ext uri="{FF2B5EF4-FFF2-40B4-BE49-F238E27FC236}">
                <a16:creationId xmlns:a16="http://schemas.microsoft.com/office/drawing/2014/main" id="{A19574C6-C999-0F89-3E27-104999CBE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5880" y="3833797"/>
            <a:ext cx="287532" cy="287532"/>
          </a:xfrm>
          <a:prstGeom prst="rect">
            <a:avLst/>
          </a:prstGeom>
        </p:spPr>
      </p:pic>
      <p:pic>
        <p:nvPicPr>
          <p:cNvPr id="123" name="Grafik 122" descr="Stern mit einfarbiger Füllung">
            <a:extLst>
              <a:ext uri="{FF2B5EF4-FFF2-40B4-BE49-F238E27FC236}">
                <a16:creationId xmlns:a16="http://schemas.microsoft.com/office/drawing/2014/main" id="{42D0D266-C346-6802-17E6-5310792E9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5880" y="4218977"/>
            <a:ext cx="287532" cy="287532"/>
          </a:xfrm>
          <a:prstGeom prst="rect">
            <a:avLst/>
          </a:prstGeom>
        </p:spPr>
      </p:pic>
      <p:sp>
        <p:nvSpPr>
          <p:cNvPr id="124" name="Rechteck 123">
            <a:extLst>
              <a:ext uri="{FF2B5EF4-FFF2-40B4-BE49-F238E27FC236}">
                <a16:creationId xmlns:a16="http://schemas.microsoft.com/office/drawing/2014/main" id="{3475CCB2-7679-F8A8-EF02-8F64DCFDA32C}"/>
              </a:ext>
            </a:extLst>
          </p:cNvPr>
          <p:cNvSpPr/>
          <p:nvPr/>
        </p:nvSpPr>
        <p:spPr bwMode="auto">
          <a:xfrm>
            <a:off x="4114894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25" name="Grafik 124" descr="Stern mit einfarbiger Füllung">
            <a:extLst>
              <a:ext uri="{FF2B5EF4-FFF2-40B4-BE49-F238E27FC236}">
                <a16:creationId xmlns:a16="http://schemas.microsoft.com/office/drawing/2014/main" id="{75E6C88D-C29F-DC97-350C-0133DA64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9192" y="1979735"/>
            <a:ext cx="287532" cy="287532"/>
          </a:xfrm>
          <a:prstGeom prst="rect">
            <a:avLst/>
          </a:prstGeom>
        </p:spPr>
      </p:pic>
      <p:sp>
        <p:nvSpPr>
          <p:cNvPr id="126" name="Rechteck 125">
            <a:extLst>
              <a:ext uri="{FF2B5EF4-FFF2-40B4-BE49-F238E27FC236}">
                <a16:creationId xmlns:a16="http://schemas.microsoft.com/office/drawing/2014/main" id="{806CF050-7F60-5B9D-61AB-93A3289CA0F1}"/>
              </a:ext>
            </a:extLst>
          </p:cNvPr>
          <p:cNvSpPr/>
          <p:nvPr/>
        </p:nvSpPr>
        <p:spPr bwMode="auto">
          <a:xfrm>
            <a:off x="6592670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31ADD421-FFBD-74A6-EFAC-A7B8962638B7}"/>
              </a:ext>
            </a:extLst>
          </p:cNvPr>
          <p:cNvSpPr/>
          <p:nvPr/>
        </p:nvSpPr>
        <p:spPr bwMode="auto">
          <a:xfrm>
            <a:off x="4359634" y="203350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B6219BE4-D5CC-C6BB-F49A-739290F88E39}"/>
              </a:ext>
            </a:extLst>
          </p:cNvPr>
          <p:cNvSpPr/>
          <p:nvPr/>
        </p:nvSpPr>
        <p:spPr bwMode="auto">
          <a:xfrm>
            <a:off x="4596457" y="203350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F4621727-5A67-9EA9-B003-27CB251CD6C7}"/>
              </a:ext>
            </a:extLst>
          </p:cNvPr>
          <p:cNvSpPr/>
          <p:nvPr/>
        </p:nvSpPr>
        <p:spPr bwMode="auto">
          <a:xfrm>
            <a:off x="4833280" y="203350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774AB69A-F68A-9ACE-2209-513EE75FCCDE}"/>
              </a:ext>
            </a:extLst>
          </p:cNvPr>
          <p:cNvSpPr/>
          <p:nvPr/>
        </p:nvSpPr>
        <p:spPr bwMode="auto">
          <a:xfrm>
            <a:off x="3179020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2E32A45-37E9-9DB2-4E34-6C8C0738774D}"/>
              </a:ext>
            </a:extLst>
          </p:cNvPr>
          <p:cNvSpPr/>
          <p:nvPr/>
        </p:nvSpPr>
        <p:spPr bwMode="auto">
          <a:xfrm>
            <a:off x="3415843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401FFCDF-3202-8E6E-3268-2C3F725F09FD}"/>
              </a:ext>
            </a:extLst>
          </p:cNvPr>
          <p:cNvSpPr/>
          <p:nvPr/>
        </p:nvSpPr>
        <p:spPr bwMode="auto">
          <a:xfrm>
            <a:off x="3652666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2DD7596A-3E34-08B6-0ADD-A497B77B73F8}"/>
              </a:ext>
            </a:extLst>
          </p:cNvPr>
          <p:cNvSpPr/>
          <p:nvPr/>
        </p:nvSpPr>
        <p:spPr bwMode="auto">
          <a:xfrm>
            <a:off x="3889489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4292561C-AAE6-C77C-0E5E-CC3F44C1BD33}"/>
              </a:ext>
            </a:extLst>
          </p:cNvPr>
          <p:cNvSpPr/>
          <p:nvPr/>
        </p:nvSpPr>
        <p:spPr bwMode="auto">
          <a:xfrm>
            <a:off x="4126312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E1F038DF-DE9C-5ACF-34C9-A2DB78359F20}"/>
              </a:ext>
            </a:extLst>
          </p:cNvPr>
          <p:cNvSpPr/>
          <p:nvPr/>
        </p:nvSpPr>
        <p:spPr bwMode="auto">
          <a:xfrm>
            <a:off x="4363135" y="2777282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51DA2461-D2C6-393E-E247-9689782A2AE7}"/>
              </a:ext>
            </a:extLst>
          </p:cNvPr>
          <p:cNvSpPr/>
          <p:nvPr/>
        </p:nvSpPr>
        <p:spPr bwMode="auto">
          <a:xfrm>
            <a:off x="4599958" y="2777282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38" name="Grafik 137" descr="Stern mit einfarbiger Füllung">
            <a:extLst>
              <a:ext uri="{FF2B5EF4-FFF2-40B4-BE49-F238E27FC236}">
                <a16:creationId xmlns:a16="http://schemas.microsoft.com/office/drawing/2014/main" id="{C90D7A06-4E6A-D071-D028-98DDDECFF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1385" y="2723516"/>
            <a:ext cx="287532" cy="287532"/>
          </a:xfrm>
          <a:prstGeom prst="rect">
            <a:avLst/>
          </a:prstGeom>
        </p:spPr>
      </p:pic>
      <p:pic>
        <p:nvPicPr>
          <p:cNvPr id="139" name="Grafik 138" descr="Stern mit einfarbiger Füllung">
            <a:extLst>
              <a:ext uri="{FF2B5EF4-FFF2-40B4-BE49-F238E27FC236}">
                <a16:creationId xmlns:a16="http://schemas.microsoft.com/office/drawing/2014/main" id="{4F27E866-19FC-840A-90B4-070794EE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5012" y="4217173"/>
            <a:ext cx="287532" cy="2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9098"/>
      </p:ext>
    </p:extLst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C4504D7-3E22-724F-6319-500AE7BF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85CCFC8-F558-33C0-C2A5-442E6114DA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Seite 1/1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38137EB2-23CB-1E8C-ED42-024241D67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480143"/>
            <a:ext cx="8063999" cy="4427275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1.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Hueske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F., &amp;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Kalavri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V. (2019). Stream Processing with Apache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Flink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Fundamentals, Implementation, and Operation of Streaming Applications. O’Reilly Media.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2. Feick, Martin, Niko Kleer, and Marek Kohn. "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Fundamentals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of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real-time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data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processing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architectures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lambda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and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kappa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.“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3.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Owczarek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 “Lambda vs. Kappa Architecture.” URL: https://nexocode.com/blog/posts/lambda-vs-kappa-architecture/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4.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Garg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,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Nishant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 Apache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kafka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 Birmingham, UK: Packt Publishing, 2013.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5. Twitter Blog: </a:t>
            </a:r>
            <a:r>
              <a:rPr lang="de-DE" sz="1100" dirty="0">
                <a:solidFill>
                  <a:srgbClr val="7D859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https://blog.twitter.com/engineering/en_us/topics/infrastructure/2021/processing-billions-of-events-in-real-time-at-twitter-</a:t>
            </a:r>
            <a:endParaRPr lang="de-DE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6. Apache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Flink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Documentation: https://nightlies.apache.org/flink/flink-docs-release-1.16/docs/concepts/flink-architecture/</a:t>
            </a:r>
            <a:endParaRPr lang="de-DE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7.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Kleppmann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M. (2017). Designing Data-Intensive Applications: The Big Ideas Behind Reliable, Scalable, and Maintainable Systems. O’Reilly Media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8.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Hueske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F., &amp;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Kalavri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V. (2019). Stream Processing with Apache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Flink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Fundamentals, Implementation, and Operation of Streaming Applications. O’Reilly Media.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9.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Akidau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, T.,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Chernyak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, S., &amp; Lax, R. (2018). Streaming Systems. O’Reilly Media.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10. Online: Apache Software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Foundation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Projects </a:t>
            </a:r>
            <a:r>
              <a:rPr lang="de-DE" sz="1100" dirty="0">
                <a:solidFill>
                  <a:srgbClr val="7D859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https://projects.apache.org/</a:t>
            </a:r>
            <a:endParaRPr lang="de-DE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11. Marz, N. (2015). Big Data. Manning.</a:t>
            </a:r>
            <a:endParaRPr lang="en-US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12.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Achari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S. (2015). Hadoop Essentials.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Packt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Publishing, Limited.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13. Online: Apache Spark Documentation https://spark.apache.org/docs/latest/structured-streaming-programming-guide.html</a:t>
            </a:r>
            <a:endParaRPr lang="de-DE" sz="1050" dirty="0"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14. Chang, Dean (2006). Bigtable: A Distributed Storage System for Structured Data. 7th USENIX Symposium on Operating Systems Design and Implementation (OSDI)</a:t>
            </a:r>
          </a:p>
        </p:txBody>
      </p:sp>
    </p:spTree>
    <p:extLst>
      <p:ext uri="{BB962C8B-B14F-4D97-AF65-F5344CB8AC3E}">
        <p14:creationId xmlns:p14="http://schemas.microsoft.com/office/powerpoint/2010/main" val="4157898214"/>
      </p:ext>
    </p:extLst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666DF-03ED-13A3-2460-0D639FCF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err="1"/>
              <a:t>History</a:t>
            </a:r>
            <a:endParaRPr lang="de-DE" sz="200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41C1AD-D826-1DF6-1B65-F554E0BC1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Different </a:t>
            </a:r>
            <a:r>
              <a:rPr lang="de-DE" sz="1300" err="1"/>
              <a:t>Architectures</a:t>
            </a:r>
            <a:r>
              <a:rPr lang="de-DE" sz="1300"/>
              <a:t> and Frameworks</a:t>
            </a:r>
          </a:p>
        </p:txBody>
      </p:sp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A390D03-C5D6-685C-CAE1-28DF99C0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1" y="1745183"/>
            <a:ext cx="8369558" cy="33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65151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666DF-03ED-13A3-2460-0D639FCF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Traditional Infrastructure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41C1AD-D826-1DF6-1B65-F554E0BC1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 err="1"/>
              <a:t>Introduction</a:t>
            </a:r>
            <a:r>
              <a:rPr lang="de-DE" sz="1300"/>
              <a:t> </a:t>
            </a:r>
            <a:r>
              <a:rPr lang="de-DE" sz="1300" err="1"/>
              <a:t>to</a:t>
            </a:r>
            <a:r>
              <a:rPr lang="de-DE" sz="1300"/>
              <a:t> OLTP and OLAP</a:t>
            </a:r>
          </a:p>
        </p:txBody>
      </p:sp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6BE62E99-A72A-BAA2-2F3B-BD57EA83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3" y="1211602"/>
            <a:ext cx="5306723" cy="472237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86B04C-3516-1686-2259-893A4FE17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06" y="1308597"/>
            <a:ext cx="2577974" cy="4528382"/>
          </a:xfrm>
        </p:spPr>
        <p:txBody>
          <a:bodyPr/>
          <a:lstStyle/>
          <a:p>
            <a:r>
              <a:rPr lang="en-US" dirty="0"/>
              <a:t>OLTP and OLAP are traditional infrastructures for managing data.</a:t>
            </a:r>
          </a:p>
          <a:p>
            <a:r>
              <a:rPr lang="en-US" dirty="0"/>
              <a:t>OLTP and OLAP can be combined as one system. </a:t>
            </a:r>
          </a:p>
          <a:p>
            <a:r>
              <a:rPr lang="en-US" b="1" dirty="0">
                <a:solidFill>
                  <a:srgbClr val="FFC000"/>
                </a:solidFill>
              </a:rPr>
              <a:t>Producer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is generating data.  </a:t>
            </a:r>
          </a:p>
          <a:p>
            <a:r>
              <a:rPr lang="en-US" b="1" dirty="0">
                <a:solidFill>
                  <a:srgbClr val="C00000"/>
                </a:solidFill>
              </a:rPr>
              <a:t>Event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is triggering the process (interaction).</a:t>
            </a:r>
          </a:p>
          <a:p>
            <a:r>
              <a:rPr lang="en-US" b="1" dirty="0">
                <a:solidFill>
                  <a:srgbClr val="00B050"/>
                </a:solidFill>
              </a:rPr>
              <a:t>Consumer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is receiving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19099"/>
      </p:ext>
    </p:extLst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Lambda Architecture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Layout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232929D-85CB-6DB5-B2AD-02B7D944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77" y="3429000"/>
            <a:ext cx="5934445" cy="25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7E2A3C-2D95-3C03-D58D-DCAB34A7B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46" y="1308597"/>
            <a:ext cx="7722295" cy="1817641"/>
          </a:xfrm>
        </p:spPr>
        <p:txBody>
          <a:bodyPr/>
          <a:lstStyle/>
          <a:p>
            <a:r>
              <a:rPr lang="en-US" dirty="0"/>
              <a:t>Lambda architecture can be represented as a three-layer system. </a:t>
            </a:r>
          </a:p>
          <a:p>
            <a:r>
              <a:rPr lang="en-US" dirty="0"/>
              <a:t>Batch Layer processes all the data and calculates precise results. </a:t>
            </a:r>
          </a:p>
          <a:p>
            <a:r>
              <a:rPr lang="en-US" dirty="0"/>
              <a:t>Speed Layer continuously processes newly incoming data while the Batch Layer is still in progress. </a:t>
            </a:r>
          </a:p>
          <a:p>
            <a:r>
              <a:rPr lang="en-US" dirty="0"/>
              <a:t>Serving Layer combines batch and speed layers. Allows query historical and current data.</a:t>
            </a:r>
          </a:p>
        </p:txBody>
      </p:sp>
    </p:spTree>
    <p:extLst>
      <p:ext uri="{BB962C8B-B14F-4D97-AF65-F5344CB8AC3E}">
        <p14:creationId xmlns:p14="http://schemas.microsoft.com/office/powerpoint/2010/main" val="2916608454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3857DA-9FA6-0546-469F-871FB530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Lambda Architecture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47C66D-C7BF-9F9B-2501-0F48A758D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BD432A-6E8E-1683-1A09-0EBF1240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8667" y="3429000"/>
            <a:ext cx="5926666" cy="25199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D6A4E2-03B0-8EA3-B689-E7D117747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46" y="1308597"/>
            <a:ext cx="7722295" cy="1817641"/>
          </a:xfrm>
        </p:spPr>
        <p:txBody>
          <a:bodyPr/>
          <a:lstStyle/>
          <a:p>
            <a:r>
              <a:rPr lang="en-US" dirty="0"/>
              <a:t>Kafka is processing all the events. </a:t>
            </a:r>
          </a:p>
          <a:p>
            <a:r>
              <a:rPr lang="en-US" dirty="0"/>
              <a:t>Hadoop uses HDFS to store the data and MapReduce for batch processing.</a:t>
            </a:r>
          </a:p>
          <a:p>
            <a:r>
              <a:rPr lang="en-US" dirty="0"/>
              <a:t>Apache Spark is processing new data fast and efficient.</a:t>
            </a:r>
          </a:p>
          <a:p>
            <a:r>
              <a:rPr lang="en-US" dirty="0"/>
              <a:t>Apache Cassandra storing and enabling queries</a:t>
            </a:r>
          </a:p>
        </p:txBody>
      </p:sp>
    </p:spTree>
    <p:extLst>
      <p:ext uri="{BB962C8B-B14F-4D97-AF65-F5344CB8AC3E}">
        <p14:creationId xmlns:p14="http://schemas.microsoft.com/office/powerpoint/2010/main" val="1726358254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Hadoop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 err="1"/>
              <a:t>Overview</a:t>
            </a:r>
            <a:endParaRPr lang="de-DE" sz="1300"/>
          </a:p>
        </p:txBody>
      </p:sp>
      <p:pic>
        <p:nvPicPr>
          <p:cNvPr id="4" name="Grafik 3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79B042EB-9B41-CBAB-4385-8659A741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38" y="1140436"/>
            <a:ext cx="491452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09758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Hadoop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HDFS</a:t>
            </a:r>
          </a:p>
        </p:txBody>
      </p:sp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F6877E39-154C-4E40-DA68-4949AFA02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876" y="1471832"/>
            <a:ext cx="4986523" cy="391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48506"/>
      </p:ext>
    </p:extLst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Hadoop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MapReduce</a:t>
            </a:r>
          </a:p>
        </p:txBody>
      </p:sp>
      <p:pic>
        <p:nvPicPr>
          <p:cNvPr id="6" name="Grafik 5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9F5E923E-B012-E8FF-8281-8A3ABCCB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385" y="1174485"/>
            <a:ext cx="4139014" cy="45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24661"/>
      </p:ext>
    </p:extLst>
  </p:cSld>
  <p:clrMapOvr>
    <a:masterClrMapping/>
  </p:clrMapOvr>
  <p:transition>
    <p:dissolv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NggB5j5u4R9y848IjgM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eere Präsentation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5F4E23-4BA2-4D5B-9D0A-C360A682EFF5}">
  <we:reference id="wa200000113" version="1.0.0.0" store="en-US" storeType="OMEX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Macintosh HD:PROGRAMME:Microsoft Office 98:Vorlagen:Leere Präsentation</Template>
  <TotalTime>0</TotalTime>
  <Words>1162</Words>
  <Application>Microsoft Office PowerPoint</Application>
  <PresentationFormat>Bildschirmpräsentation (4:3)</PresentationFormat>
  <Paragraphs>152</Paragraphs>
  <Slides>23</Slides>
  <Notes>1</Notes>
  <HiddenSlides>0</HiddenSlides>
  <MMClips>0</MMClips>
  <ScaleCrop>false</ScaleCrop>
  <HeadingPairs>
    <vt:vector size="10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  <vt:variant>
        <vt:lpstr>Zielgruppenorientierte Präsentationen</vt:lpstr>
      </vt:variant>
      <vt:variant>
        <vt:i4>1</vt:i4>
      </vt:variant>
    </vt:vector>
  </HeadingPairs>
  <TitlesOfParts>
    <vt:vector size="30" baseType="lpstr">
      <vt:lpstr>Arial</vt:lpstr>
      <vt:lpstr>Syntax</vt:lpstr>
      <vt:lpstr>Times</vt:lpstr>
      <vt:lpstr>Wingdings</vt:lpstr>
      <vt:lpstr>Leere Präsentation</vt:lpstr>
      <vt:lpstr>think-cell Folie</vt:lpstr>
      <vt:lpstr>Data Analysis in Big Data</vt:lpstr>
      <vt:lpstr>Data Analysis in Big Data</vt:lpstr>
      <vt:lpstr>History</vt:lpstr>
      <vt:lpstr>Traditional Infrastructure</vt:lpstr>
      <vt:lpstr>Lambda Architecture</vt:lpstr>
      <vt:lpstr>Lambda Architecture</vt:lpstr>
      <vt:lpstr>Hadoop</vt:lpstr>
      <vt:lpstr>Hadoop</vt:lpstr>
      <vt:lpstr>Hadoop</vt:lpstr>
      <vt:lpstr>Apache Spark</vt:lpstr>
      <vt:lpstr>Apache Spark</vt:lpstr>
      <vt:lpstr>Kappa Architecture</vt:lpstr>
      <vt:lpstr>Kappa Architecture</vt:lpstr>
      <vt:lpstr>Introduction to Apache Kafka</vt:lpstr>
      <vt:lpstr>Apache Kafka</vt:lpstr>
      <vt:lpstr>Apache Flink</vt:lpstr>
      <vt:lpstr>Apache Flink</vt:lpstr>
      <vt:lpstr>Real Case Study: Twitter</vt:lpstr>
      <vt:lpstr>Real Case Study: Twitter</vt:lpstr>
      <vt:lpstr>Real Case Study: Twitter</vt:lpstr>
      <vt:lpstr>Real Case Study: Twitter</vt:lpstr>
      <vt:lpstr>Lambda vs Kappa</vt:lpstr>
      <vt:lpstr>Literature</vt:lpstr>
      <vt:lpstr>Mustermann1</vt:lpstr>
    </vt:vector>
  </TitlesOfParts>
  <Company>Susanne Hampe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Fachhochschule Südwestfalen</dc:title>
  <dc:creator>Susanne Hampe</dc:creator>
  <cp:lastModifiedBy>Vitali K</cp:lastModifiedBy>
  <cp:revision>523</cp:revision>
  <cp:lastPrinted>2010-04-29T14:30:22Z</cp:lastPrinted>
  <dcterms:created xsi:type="dcterms:W3CDTF">2010-04-29T12:39:23Z</dcterms:created>
  <dcterms:modified xsi:type="dcterms:W3CDTF">2023-08-04T16:34:12Z</dcterms:modified>
</cp:coreProperties>
</file>